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  <p:sldMasterId id="2147483649" r:id="rId4"/>
    <p:sldMasterId id="2147483650" r:id="rId5"/>
  </p:sldMasterIdLst>
  <p:notesMasterIdLst>
    <p:notesMasterId r:id="rId14"/>
  </p:notesMasterIdLst>
  <p:sldIdLst>
    <p:sldId id="256" r:id="rId6"/>
    <p:sldId id="258" r:id="rId7"/>
    <p:sldId id="287" r:id="rId8"/>
    <p:sldId id="276" r:id="rId9"/>
    <p:sldId id="288" r:id="rId10"/>
    <p:sldId id="259" r:id="rId11"/>
    <p:sldId id="289" r:id="rId12"/>
    <p:sldId id="290" r:id="rId1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">
            <a:extLst>
              <a:ext uri="{FF2B5EF4-FFF2-40B4-BE49-F238E27FC236}">
                <a16:creationId xmlns:a16="http://schemas.microsoft.com/office/drawing/2014/main" id="{5C3CBB62-0AFB-4572-A9A4-E31B75171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513E437-7E61-4833-B27A-41FCEE98C2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F70205E-B961-4B8F-BF6D-0B664568763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D07CE090-D8F9-4CC5-97EE-60177575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1785E1E-F2B1-4611-A7CE-20DA706700A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4C78F254-1573-4ADC-B8B6-645385539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C5E67C5-1D0F-4DCA-8372-C3178EE79E8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C3ED16B9-78D9-42EC-884E-EF16A3464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11C8941-5C97-4815-86FE-2D818C86FD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600BA524-C862-4EEA-B8C2-ACBE032E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2C6E198-25D7-42C3-9A8D-38BD15335B7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308C4253-2562-4955-B371-F4B27D5BC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4E78E80-30D0-449A-89FB-2FDAD4C98A5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B085D783-118B-44D3-81E4-C0E140D1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3A828D0E-6BB7-4DC7-AF01-73C69D8CDAD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1D08F6-BEBD-4C00-BA12-C5CA1243FA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8C635C-C653-4D0C-B96A-A445D975B7C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4E79C41-6CB9-4E5E-90AF-54A98B05DC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78B77-78BE-41B5-98E7-0D37D23FE3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574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DDD5E3-8E5C-4FE2-8B39-8DF1FC7D3C8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D91984A-0032-4A3D-AAB2-EAD3C92E748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C56F999-3516-4868-8B85-B927A23D220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09A0F-B090-4A70-B8EF-CB04808D500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2422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642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642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CD37EA4-327D-4567-8566-0091AF4F0F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B47BCE9-278E-4DC2-A1BF-90595DEB069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81DA3C0-44C6-4DE7-8182-6B75AD08AA5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185A9-9069-4A3B-8CEE-3CFFD067598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62158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28588"/>
            <a:ext cx="8226425" cy="59642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736A59B-279C-4EC1-A8D2-8E7B1114A72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0C5C6A3-E643-4597-B1FB-CDC7739F93E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BBC27DC-476A-45F5-A54B-51F5557B02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52572-A726-44A6-96B8-EE42487A2E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8817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AC93D6-D15F-4389-B356-26044F326E1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869FBEA-71DC-407B-A097-ED0D3C723D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989AC61-4206-4A5A-9A6C-1C23AFEA16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A53DB-594E-45B6-B566-33681AA74B0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811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70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6613" y="3922713"/>
            <a:ext cx="4037012" cy="2170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F69D96-4E9C-4F40-8F1F-E33C07CEE7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4B6E7B5-D5BB-412D-B668-CD81D8761A1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DF3DD97-4B87-447F-A35C-2819652FD0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B0F9F-5E20-4BB6-8C36-898AB8AF8CC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45005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70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70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2713"/>
            <a:ext cx="4037013" cy="2170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6613" y="3922713"/>
            <a:ext cx="4037012" cy="2170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2CFA52-9E85-4BE1-B102-76C8C1A840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6F0B6-0980-4B1E-AFF9-476F0DCA32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B9480-2C65-424E-9081-AB3156D7C8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AAF2C-19CE-4B05-B04F-3D98E6DFB0F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62714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33B0E-A2A2-4D0F-AAD6-011EA2F1B0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5A7A78-0F2D-4E88-B6B8-4FB38FB17F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C85B40-163E-4A95-8D92-10E3DDB5CA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B1CDF-8AC3-4C7C-AADC-EF82F2811D9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70046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35C7B-41C8-431A-BA1B-E14FD46E4C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579A11-8A80-4B18-AD0B-FF91B906C7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07F9D9-43DE-4F5E-96FB-A18A8923404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68DC3-BB3F-42CA-A0E7-FEA470FE92F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02469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687756-6D20-4904-AD41-D3BF3D8D08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041625-D812-4DF9-8CB9-B4336716E6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82DCC8-DDEC-4202-96A7-B28C063134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EF6F3-2877-4258-8E66-D57E9938757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1094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F81FD3-5F9A-4DE0-BC2F-D05CC1388EF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A8D88-CBAA-4BEE-9A49-8AC500BA6E8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F6817F-FE19-4AD8-B858-2F788CE1699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567EF7-9815-4EA2-B055-8F3E35CFA98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117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D89723-DC05-446B-8A78-F5DA26EC79F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C368A64-F5CE-4DFF-978D-CC5DAEF91D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93EFBD-6C8E-420E-A80E-C1B92132C1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D8A3A-347D-49EC-BC2A-0AAEC5C4FD6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59105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D90E20-81DD-4CDD-A642-08500A1D7E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D3D382-E6B2-48B7-BE68-2CA2D8ECEE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D0DF3F-3B0D-4700-99E9-E2A34FF6700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29B8E-0C44-4F6C-8B8E-FFA1ABB82D2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2016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6D8B77-4077-45DC-951E-038A104996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3DF76D-0ECE-4949-A40E-F2F2E0F7D31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8B1460-CDA4-4A86-AE11-628B1D7ED32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AB70-38A0-49FC-BE29-20DC5AAF9D1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97017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48AA9C-D736-4259-A63B-089F3E39E3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BF2278-AAB3-43FE-ACFA-BB7F1B3D694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66033E-C730-42AB-878C-C54F33A8090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8A7C9-9389-49EE-9682-EA06775F205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55034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68EB5-1B18-4A90-BC14-58C437C6FA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5E7BCF-F5CF-44BB-A61B-10B0B28202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D26A5-2CB2-422E-8E34-6A78FB2265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4AEFB-072B-42F4-A3DB-3462CD2E1DE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2342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1320F-FBD9-4448-A48D-E9F82563B4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6C401-372C-4EFB-83EF-968E9307D6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3D36C-F17B-43BB-A868-D8152AFAEA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741A3-8515-4A72-94A9-95B885F8FC5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349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EFAE50-0420-4C3C-8F3B-97D3741A65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E84027-55E4-4A54-9BC7-E308DFC637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30E44F-6FA4-4CF3-804B-7C0D0BCA5A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E06ED-FA5F-445B-A9AB-F3626F2A666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552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ADDED1-3615-43AA-A1E3-23ABAE6347A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758D60-ECFF-461E-A1F1-88FEC6C2D20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9C405E-B4D6-4714-87B6-A89157F2A9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B997-8358-4ACA-BA27-B70850ECF18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79893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6C5BD35-CB48-4F38-8224-1BED74F83F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5A6568E-B8BF-4167-B065-3530AA2553C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14FA7B2-A207-4A45-9001-A50E1F1B6B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68207-C034-4813-9989-A90720FAD4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7494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C6FE02D-9B8D-4B48-B832-E6AE800228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C5B63FE-BA25-4A8E-8300-E8E3BAB247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63E4716-A462-4CAB-8B4E-2B3D3D81FE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16FB0-2D7A-44DE-AC53-5A654A3C4BE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78782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432450D-6652-4788-B46B-1C18C975D19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E076EA2-C73A-4EAD-BB78-5640DABD28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0EB05D0-3AB2-4AAC-9E55-3CE2219088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E199A-3E04-4C4C-95D5-5E3FACED5AB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6207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099BAA-A2ED-43DE-A52E-B403FFE64EF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66C09DB-6414-4EA7-853D-93F611FF7A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72E4BDB-F7DB-4A64-8F5A-E86AEE7BB14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6DDA5-CC15-4DFD-B489-33B8D072A0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40779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3546C50-B14B-45EA-9DBA-06BED1CF7FD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349D308-C7D2-432E-8B36-B4CC95AEC58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9F0C20E-0980-4AA7-A2CE-5FAD5137F0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AD770-28AB-42C6-AD00-080BD1D7DEA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9712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466737F-B534-47DB-8B58-19D3AF10D4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28192A7-5550-491C-9FCC-6605AC31BE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25ACFF3-8D22-4BF4-94CB-6C0D40F6AE0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5FD9-9BA5-4C8D-9891-B8F89C47080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85079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90DC189-CEBB-43F7-887E-42E09F3E64E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04B8B9E-9878-4277-B2F5-C6189A1BEF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06979B0-8038-408F-8F52-74BC1E23F5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FF6E4-D400-4803-AE3C-94A5676F0A3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4363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699794E-EE83-4994-BDD9-4F7C422708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5BD675B-A6C8-4550-9572-5C9DC6C161E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8A025FB-E8B0-4A0C-A5B5-F6E7914124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9C9B5-C0EF-4EE6-9F6E-B2CC2A1036D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54083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36F6D47-9C7A-465D-9ABD-01CCBEF9A64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56BDAB5-E05D-4874-B061-0F0BC62E71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817B87A-CE51-461F-A952-75BAD28EA7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F3B271-C277-4230-A3E0-4227CB97DA7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52383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446CB17-4104-4862-B284-30D1A7D882B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BF28316-FDD0-4AAC-81AA-885740892B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FADA1CA-DAA0-4B88-B0A4-C91D27B0790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F5A2E-1716-49FE-94DD-5AC7AD87502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8724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1F44BBC-8017-4AAC-83C0-063E6238ED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D7DA377-3627-4C3E-81C6-CE584A5FB7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26CB07A-685E-4BC6-94A2-93CB1BEAD2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9BDF7-497B-47CB-A432-0FF9906C8C1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47601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642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642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5ACFDD8-BFF7-4040-94D3-14FAB5B54A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C848BA5-3046-48BF-BF7E-D4903C96FA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AF2EA-785A-4AC7-8A5D-27FD3C9D87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0758-7B16-4460-8602-012B8D8E750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82751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28588"/>
            <a:ext cx="8226425" cy="59642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865C3F9-7B26-4254-B7BE-7E9226FA0EC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4F9EEAA-B21A-4861-8964-4D92D46F34B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4221A66-AF07-432D-8CA9-F5986E4599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7291AE-B3F2-4F2F-9D92-FDD257767EF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454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94CC62-FA44-448C-8CAC-7ECD890C974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5870A5C-B3B7-494D-8D79-E00CAF6270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3833D92-D3E8-4348-966A-701C0EB169B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DB31B-2417-43BC-A2B5-9197D94AB08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2748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D69A8-FFE9-4C74-8DFA-6F48E1196A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B7A15-D21B-4B64-8E29-29AB8B82A28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6891BA-9898-4759-8404-B99F039B5A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F63BA-4D87-48E3-9675-F961FB71030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07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01DD371-5AA0-492D-9E06-163A6AB93A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8124D1D-0497-4993-903F-B27CD99F37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5E8D53-4A25-4C07-B169-17CD9FF4BC1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43D78-A993-489D-837B-14F1A0EC379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6306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A5C4993-CAF6-4CD3-8160-12CE5CD009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14911C6-69B2-4CA3-BEEB-6D9ADFCD12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7182379-57E8-4BF4-83AB-AA45CEFE12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D1809-DB3B-4403-904A-39FD4527D39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1717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A53D7F-A8F3-4097-979F-9D52BF1EF80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84B2D4F-AA8F-4BA1-8BB1-07228CDAAAE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8048338-D1BC-4D64-9C67-26A03DCBD04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165ED-A759-4C7A-9AB6-F3CAA00A7BE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4859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D7FE73-C8EA-439E-AEAA-6800CF146C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1E5970D-72FB-4303-ADD0-5EE2C46123A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2B1E96D-0A41-479E-950C-32934185345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C7F1A-CB46-4155-8737-5F5340C1CF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335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165F2DA1-5596-43A8-A33B-C5448B8E639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0588" cy="1979613"/>
            <a:chOff x="0" y="0"/>
            <a:chExt cx="4561" cy="124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356DBE9-DEC8-4ABA-9D21-4442665EE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6A0000"/>
                </a:gs>
                <a:gs pos="100000">
                  <a:srgbClr val="720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Freeform 3">
              <a:extLst>
                <a:ext uri="{FF2B5EF4-FFF2-40B4-BE49-F238E27FC236}">
                  <a16:creationId xmlns:a16="http://schemas.microsoft.com/office/drawing/2014/main" id="{8AB2C048-EADB-4EA5-AFE1-E73344F5D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F5BC80-8F3A-4F8D-AFF7-F5545956F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CDEAA9-2654-4BB5-80B4-9CE3D82FF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49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Четвертый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3FDA72-9EA8-4943-8C58-474A9F48D07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0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CA174F7E-A4B2-47E1-BE9E-CCCE7DFB91C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A42E26EE-EC55-497B-BAF6-5DB4375C37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0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fld id="{67BEBEB8-D690-46C6-82E0-8EF4128BAF2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4816D816-0BFD-4950-BF63-0AC199F972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6613" cy="5942013"/>
            <a:chOff x="0" y="0"/>
            <a:chExt cx="5327" cy="3743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353F6B34-9963-4134-B7B2-8A4F17B76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0">
              <a:gsLst>
                <a:gs pos="0">
                  <a:srgbClr val="600000"/>
                </a:gs>
                <a:gs pos="100000">
                  <a:srgbClr val="720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Freeform 3">
              <a:extLst>
                <a:ext uri="{FF2B5EF4-FFF2-40B4-BE49-F238E27FC236}">
                  <a16:creationId xmlns:a16="http://schemas.microsoft.com/office/drawing/2014/main" id="{DB687A3C-1256-4230-88CF-78713D957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2" name="Rectangle 4">
            <a:extLst>
              <a:ext uri="{FF2B5EF4-FFF2-40B4-BE49-F238E27FC236}">
                <a16:creationId xmlns:a16="http://schemas.microsoft.com/office/drawing/2014/main" id="{549DD7FD-FCC9-4311-9CB8-D87C3BD9F7C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0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6B5AFAF-9C87-497C-97FD-DB975796445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9250A25-20EF-4E2F-9190-5701498265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0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fld id="{22B7ECB7-4A71-4909-9A20-7249F32C5089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3DB832D9-7BF0-41EE-BA7C-E7F770F7E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9225" cy="173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29E75C6B-13F8-4A5C-BAD6-209D82AAB2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0588" cy="1979613"/>
            <a:chOff x="0" y="0"/>
            <a:chExt cx="4561" cy="1247"/>
          </a:xfrm>
        </p:grpSpPr>
        <p:sp>
          <p:nvSpPr>
            <p:cNvPr id="3080" name="Freeform 3">
              <a:extLst>
                <a:ext uri="{FF2B5EF4-FFF2-40B4-BE49-F238E27FC236}">
                  <a16:creationId xmlns:a16="http://schemas.microsoft.com/office/drawing/2014/main" id="{CD6D3E58-5535-4251-A1F1-2E98ED8BC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6A0000"/>
                </a:gs>
                <a:gs pos="100000">
                  <a:srgbClr val="720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Freeform 4">
              <a:extLst>
                <a:ext uri="{FF2B5EF4-FFF2-40B4-BE49-F238E27FC236}">
                  <a16:creationId xmlns:a16="http://schemas.microsoft.com/office/drawing/2014/main" id="{B2982BE2-97D0-45E4-84C5-8E1D2A6A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77" name="Rectangle 5">
            <a:extLst>
              <a:ext uri="{FF2B5EF4-FFF2-40B4-BE49-F238E27FC236}">
                <a16:creationId xmlns:a16="http://schemas.microsoft.com/office/drawing/2014/main" id="{03B6B1E5-143E-4DA6-AA5A-F226A9A6B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862A7708-E78D-4FA8-8845-0BF3D7A11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49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Четвертый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DD8D7385-1B45-4720-B346-0EA50CBC47C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0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80" name="Rectangle 8">
            <a:extLst>
              <a:ext uri="{FF2B5EF4-FFF2-40B4-BE49-F238E27FC236}">
                <a16:creationId xmlns:a16="http://schemas.microsoft.com/office/drawing/2014/main" id="{7782AA9A-88EA-40BC-A793-CD21168FC37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81" name="Rectangle 9">
            <a:extLst>
              <a:ext uri="{FF2B5EF4-FFF2-40B4-BE49-F238E27FC236}">
                <a16:creationId xmlns:a16="http://schemas.microsoft.com/office/drawing/2014/main" id="{7D161275-D4C0-41AF-8BC8-95A87FFFEDD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0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fld id="{47A9D364-D634-4038-B675-535D187D83B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3.w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0.bin"/><Relationship Id="rId3" Type="http://schemas.openxmlformats.org/officeDocument/2006/relationships/audio" Target="../media/media6.m4a"/><Relationship Id="rId7" Type="http://schemas.openxmlformats.org/officeDocument/2006/relationships/image" Target="../media/image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7.wmf"/><Relationship Id="rId2" Type="http://schemas.microsoft.com/office/2007/relationships/media" Target="../media/media6.m4a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5.wmf"/><Relationship Id="rId1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865C4EEB-767C-45AB-B343-233800109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894" y="-1025029"/>
            <a:ext cx="8229600" cy="6188075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>
                <a:solidFill>
                  <a:srgbClr val="8E0003"/>
                </a:solidFill>
                <a:latin typeface="Monotype Corsiva" pitchFamily="66" charset="0"/>
              </a:rPr>
              <a:t/>
            </a:r>
            <a:br>
              <a:rPr lang="ru-RU">
                <a:solidFill>
                  <a:srgbClr val="8E0003"/>
                </a:solidFill>
                <a:latin typeface="Monotype Corsiva" pitchFamily="66" charset="0"/>
              </a:rPr>
            </a:br>
            <a:r>
              <a:rPr lang="ru-RU">
                <a:solidFill>
                  <a:srgbClr val="8E0003"/>
                </a:solidFill>
                <a:latin typeface="Monotype Corsiva" pitchFamily="66" charset="0"/>
              </a:rPr>
              <a:t/>
            </a:r>
            <a:br>
              <a:rPr lang="ru-RU">
                <a:solidFill>
                  <a:srgbClr val="8E0003"/>
                </a:solidFill>
                <a:latin typeface="Monotype Corsiva" pitchFamily="66" charset="0"/>
              </a:rPr>
            </a:br>
            <a:r>
              <a:rPr lang="ru-RU">
                <a:solidFill>
                  <a:srgbClr val="8E0003"/>
                </a:solidFill>
                <a:latin typeface="Monotype Corsiva" pitchFamily="66" charset="0"/>
              </a:rPr>
              <a:t/>
            </a:r>
            <a:br>
              <a:rPr lang="ru-RU">
                <a:solidFill>
                  <a:srgbClr val="8E0003"/>
                </a:solidFill>
                <a:latin typeface="Monotype Corsiva" pitchFamily="66" charset="0"/>
              </a:rPr>
            </a:br>
            <a:r>
              <a:rPr lang="ru-RU">
                <a:solidFill>
                  <a:srgbClr val="8E0003"/>
                </a:solidFill>
                <a:latin typeface="Monotype Corsiva" pitchFamily="66" charset="0"/>
              </a:rPr>
              <a:t/>
            </a:r>
            <a:br>
              <a:rPr lang="ru-RU">
                <a:solidFill>
                  <a:srgbClr val="8E0003"/>
                </a:solidFill>
                <a:latin typeface="Monotype Corsiva" pitchFamily="66" charset="0"/>
              </a:rPr>
            </a:br>
            <a:r>
              <a:rPr lang="ru-RU">
                <a:solidFill>
                  <a:srgbClr val="8E0003"/>
                </a:solidFill>
                <a:latin typeface="Monotype Corsiva" pitchFamily="66" charset="0"/>
              </a:rPr>
              <a:t/>
            </a:r>
            <a:br>
              <a:rPr lang="ru-RU">
                <a:solidFill>
                  <a:srgbClr val="8E0003"/>
                </a:solidFill>
                <a:latin typeface="Monotype Corsiva" pitchFamily="66" charset="0"/>
              </a:rPr>
            </a:br>
            <a:r>
              <a:rPr lang="ru-RU">
                <a:solidFill>
                  <a:srgbClr val="8E0003"/>
                </a:solidFill>
                <a:latin typeface="Monotype Corsiva" pitchFamily="66" charset="0"/>
              </a:rPr>
              <a:t/>
            </a:r>
            <a:br>
              <a:rPr lang="ru-RU">
                <a:solidFill>
                  <a:srgbClr val="8E0003"/>
                </a:solidFill>
                <a:latin typeface="Monotype Corsiva" pitchFamily="66" charset="0"/>
              </a:rPr>
            </a:br>
            <a:endParaRPr lang="ru-RU">
              <a:solidFill>
                <a:srgbClr val="8E0003"/>
              </a:solidFill>
              <a:latin typeface="Monotype Corsiva" pitchFamily="66" charset="0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CACAD121-5D10-494F-8996-44A6CD695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916113"/>
            <a:ext cx="6624638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Функция. </a:t>
            </a:r>
            <a:br>
              <a:rPr lang="ru-RU" sz="4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4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Область определения и область значений функции.</a:t>
            </a: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E66E7560-8C01-426A-8F9E-B3AEFE03C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661025"/>
            <a:ext cx="2303463" cy="769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2900" algn="ctr">
              <a:lnSpc>
                <a:spcPct val="80000"/>
              </a:lnSpc>
              <a:spcBef>
                <a:spcPts val="800"/>
              </a:spcBef>
              <a:defRPr/>
            </a:pPr>
            <a:r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Дзюбан Г.П.</a:t>
            </a:r>
          </a:p>
          <a:p>
            <a:pPr marL="342900" indent="-342900" algn="ctr">
              <a:lnSpc>
                <a:spcPct val="80000"/>
              </a:lnSpc>
              <a:spcBef>
                <a:spcPts val="800"/>
              </a:spcBef>
              <a:defRPr/>
            </a:pPr>
            <a:r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СОШ 15</a:t>
            </a:r>
          </a:p>
          <a:p>
            <a:pPr marL="342900" indent="-342900" algn="ctr">
              <a:lnSpc>
                <a:spcPct val="80000"/>
              </a:lnSpc>
              <a:spcBef>
                <a:spcPts val="800"/>
              </a:spcBef>
              <a:defRPr/>
            </a:pPr>
            <a:r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2020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6">
            <a:extLst>
              <a:ext uri="{FF2B5EF4-FFF2-40B4-BE49-F238E27FC236}">
                <a16:creationId xmlns:a16="http://schemas.microsoft.com/office/drawing/2014/main" id="{856DE0DC-31EB-4012-9048-759A1910AF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476250"/>
            <a:ext cx="6264275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solidFill>
                  <a:srgbClr val="006600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Monotype Corsiva" panose="03010101010201010101" pitchFamily="66" charset="0"/>
              </a:rPr>
              <a:t>Определение функции</a:t>
            </a:r>
            <a:endParaRPr lang="en-US" sz="3600" b="1" kern="10">
              <a:solidFill>
                <a:srgbClr val="006600"/>
              </a:solidFill>
              <a:effectLst>
                <a:outerShdw dist="40186" dir="1096358" algn="ctr" rotWithShape="0">
                  <a:srgbClr val="B2B2B2">
                    <a:alpha val="80011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A3A20FA1-3EA3-44A3-9DBD-84F038BD8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908050"/>
            <a:ext cx="8496300" cy="3600450"/>
          </a:xfrm>
        </p:spPr>
        <p:txBody>
          <a:bodyPr/>
          <a:lstStyle/>
          <a:p>
            <a:pPr algn="just" eaLnBrk="1" hangingPunct="1"/>
            <a:r>
              <a:rPr lang="ru-RU" altLang="en-US" sz="3600" i="1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Функция</a:t>
            </a:r>
            <a:r>
              <a:rPr lang="ru-RU" altLang="en-US" sz="3600">
                <a:effectLst/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– это зависимость переменной </a:t>
            </a:r>
            <a:r>
              <a:rPr lang="ru-RU" altLang="en-US" sz="3600" i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у</a:t>
            </a:r>
            <a:r>
              <a:rPr lang="ru-RU" alt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от переменной </a:t>
            </a:r>
            <a:r>
              <a:rPr lang="ru-RU" altLang="en-US" sz="3600" i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х</a:t>
            </a:r>
            <a:r>
              <a:rPr lang="ru-RU" alt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, при которой каждому значению переменной </a:t>
            </a:r>
            <a:r>
              <a:rPr lang="ru-RU" altLang="en-US" sz="3600" i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х</a:t>
            </a:r>
            <a:r>
              <a:rPr lang="ru-RU" alt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соответствует единственное значение переменной </a:t>
            </a:r>
            <a:r>
              <a:rPr lang="ru-RU" altLang="en-US" sz="3600" i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у</a:t>
            </a:r>
            <a:r>
              <a:rPr lang="ru-RU" alt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2955A6A5-5D7E-43AA-A842-644E7A675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005263"/>
            <a:ext cx="74168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sz="36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–</a:t>
            </a:r>
            <a:r>
              <a:rPr lang="ru-RU" sz="36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независимая переменная</a:t>
            </a: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или </a:t>
            </a:r>
            <a:r>
              <a:rPr lang="ru-RU" sz="3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аргумент</a:t>
            </a:r>
          </a:p>
          <a:p>
            <a:pPr algn="just">
              <a:spcBef>
                <a:spcPct val="50000"/>
              </a:spcBef>
              <a:defRPr/>
            </a:pPr>
            <a:r>
              <a:rPr lang="ru-RU" sz="36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</a:t>
            </a:r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– </a:t>
            </a:r>
            <a:r>
              <a:rPr lang="ru-RU" sz="3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зависимая переменная</a:t>
            </a: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или </a:t>
            </a:r>
            <a:r>
              <a:rPr lang="ru-RU" sz="3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значение функции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52" grpId="0"/>
      <p:bldP spid="61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>
            <a:extLst>
              <a:ext uri="{FF2B5EF4-FFF2-40B4-BE49-F238E27FC236}">
                <a16:creationId xmlns:a16="http://schemas.microsoft.com/office/drawing/2014/main" id="{AAB6036F-487C-425E-8212-6426C9CCD8E7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457200" y="417513"/>
            <a:ext cx="8226425" cy="2506662"/>
          </a:xfrm>
        </p:spPr>
        <p:txBody>
          <a:bodyPr/>
          <a:lstStyle/>
          <a:p>
            <a:pPr marL="0" indent="0" algn="just" eaLnBrk="1" hangingPunct="1">
              <a:buFont typeface="Times New Roman" panose="02020603050405020304" pitchFamily="18" charset="0"/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Если зависимость переменной </a:t>
            </a:r>
            <a:r>
              <a:rPr lang="ru-RU" i="1">
                <a:solidFill>
                  <a:schemeClr val="tx1"/>
                </a:solidFill>
                <a:latin typeface="Times New Roman" pitchFamily="18" charset="0"/>
              </a:rPr>
              <a:t>у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от переменной </a:t>
            </a:r>
            <a:r>
              <a:rPr lang="ru-RU" i="1">
                <a:solidFill>
                  <a:schemeClr val="tx1"/>
                </a:solidFill>
                <a:latin typeface="Times New Roman" pitchFamily="18" charset="0"/>
              </a:rPr>
              <a:t>х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является функцией, то коротко это записывают так:</a:t>
            </a:r>
          </a:p>
          <a:p>
            <a:pPr marL="0" indent="0" algn="ctr" eaLnBrk="1" hangingPunct="1">
              <a:buFont typeface="Times New Roman" panose="02020603050405020304" pitchFamily="18" charset="0"/>
              <a:buNone/>
              <a:defRPr/>
            </a:pPr>
            <a:r>
              <a:rPr lang="ru-RU" sz="4000" b="1" i="1">
                <a:solidFill>
                  <a:schemeClr val="tx1"/>
                </a:solidFill>
                <a:latin typeface="Times New Roman" pitchFamily="18" charset="0"/>
              </a:rPr>
              <a:t>у = </a:t>
            </a:r>
            <a:r>
              <a:rPr lang="en-US" sz="4000" b="1" i="1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ru-RU" sz="4000" b="1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ru-RU" sz="4000" b="1" i="1">
                <a:solidFill>
                  <a:schemeClr val="tx1"/>
                </a:solidFill>
                <a:latin typeface="Times New Roman" pitchFamily="18" charset="0"/>
              </a:rPr>
              <a:t>х</a:t>
            </a:r>
            <a:r>
              <a:rPr lang="ru-RU" sz="4000" b="1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181618AF-BCB8-4DA4-8893-528732A5E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708275"/>
            <a:ext cx="8226425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just">
              <a:spcBef>
                <a:spcPts val="800"/>
              </a:spcBef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Пример.</a:t>
            </a:r>
          </a:p>
          <a:p>
            <a:pPr algn="just">
              <a:spcBef>
                <a:spcPts val="800"/>
              </a:spcBef>
              <a:defRPr/>
            </a:pP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2</a:t>
            </a: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+ 3    или     </a:t>
            </a: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+ 3 </a:t>
            </a:r>
            <a:endParaRPr lang="ru-RU" sz="40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83627DEA-7C20-4B21-9A47-D549DA513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76700"/>
            <a:ext cx="8226425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just"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Если 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 5, то 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   5 + 3=10 + 3 = 13 </a:t>
            </a:r>
          </a:p>
        </p:txBody>
      </p:sp>
      <p:sp>
        <p:nvSpPr>
          <p:cNvPr id="6149" name="Rectangle 9">
            <a:extLst>
              <a:ext uri="{FF2B5EF4-FFF2-40B4-BE49-F238E27FC236}">
                <a16:creationId xmlns:a16="http://schemas.microsoft.com/office/drawing/2014/main" id="{C8264C5F-3D07-4518-933F-249D9C203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80909" name="Object 13">
            <a:extLst>
              <a:ext uri="{FF2B5EF4-FFF2-40B4-BE49-F238E27FC236}">
                <a16:creationId xmlns:a16="http://schemas.microsoft.com/office/drawing/2014/main" id="{53B9B8D9-2F7B-4ACA-A24D-D5C2376309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2163" y="4467225"/>
          <a:ext cx="1143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Формула" r:id="rId6" imgW="114102" imgH="114102" progId="Equation.3">
                  <p:embed/>
                </p:oleObj>
              </mc:Choice>
              <mc:Fallback>
                <p:oleObj name="Формула" r:id="rId6" imgW="114102" imgH="114102" progId="Equation.3">
                  <p:embed/>
                  <p:pic>
                    <p:nvPicPr>
                      <p:cNvPr id="80909" name="Object 13">
                        <a:extLst>
                          <a:ext uri="{FF2B5EF4-FFF2-40B4-BE49-F238E27FC236}">
                            <a16:creationId xmlns:a16="http://schemas.microsoft.com/office/drawing/2014/main" id="{53B9B8D9-2F7B-4ACA-A24D-D5C2376309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63" y="4467225"/>
                        <a:ext cx="114300" cy="11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Rectangle 15">
            <a:extLst>
              <a:ext uri="{FF2B5EF4-FFF2-40B4-BE49-F238E27FC236}">
                <a16:creationId xmlns:a16="http://schemas.microsoft.com/office/drawing/2014/main" id="{73F56368-81D1-41EB-9DF3-871968D9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97425"/>
            <a:ext cx="82264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just"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Если 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0,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то 2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+ 3 = 0</a:t>
            </a:r>
          </a:p>
          <a:p>
            <a:pPr algn="just"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2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-3</a:t>
            </a:r>
          </a:p>
          <a:p>
            <a:pPr algn="just"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-1,5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902" grpId="0"/>
      <p:bldP spid="80903" grpId="0"/>
      <p:bldP spid="809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Rectangle 14">
            <a:extLst>
              <a:ext uri="{FF2B5EF4-FFF2-40B4-BE49-F238E27FC236}">
                <a16:creationId xmlns:a16="http://schemas.microsoft.com/office/drawing/2014/main" id="{F517C61A-F553-416D-8447-AFF29A6F4D21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457200" y="417513"/>
            <a:ext cx="8226425" cy="1716087"/>
          </a:xfrm>
        </p:spPr>
        <p:txBody>
          <a:bodyPr/>
          <a:lstStyle/>
          <a:p>
            <a:pPr marL="0" indent="0" eaLnBrk="1" hangingPunct="1">
              <a:buFont typeface="Times New Roman" panose="02020603050405020304" pitchFamily="18" charset="0"/>
              <a:buNone/>
              <a:defRPr/>
            </a:pPr>
            <a:r>
              <a:rPr lang="ru-RU">
                <a:solidFill>
                  <a:srgbClr val="FF0066"/>
                </a:solidFill>
                <a:latin typeface="Times New Roman" pitchFamily="18" charset="0"/>
              </a:rPr>
              <a:t>Область определения функции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– все значения независимой переменной </a:t>
            </a:r>
            <a:r>
              <a:rPr lang="ru-RU" i="1">
                <a:solidFill>
                  <a:schemeClr val="tx1"/>
                </a:solidFill>
                <a:latin typeface="Times New Roman" pitchFamily="18" charset="0"/>
              </a:rPr>
              <a:t>х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0" indent="0" eaLnBrk="1" hangingPunct="1">
              <a:buFont typeface="Times New Roman" panose="02020603050405020304" pitchFamily="18" charset="0"/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Обозначение: </a:t>
            </a:r>
            <a:r>
              <a:rPr lang="en-US" sz="4000" b="1" i="1">
                <a:solidFill>
                  <a:schemeClr val="tx1"/>
                </a:solidFill>
                <a:latin typeface="Times New Roman" pitchFamily="18" charset="0"/>
              </a:rPr>
              <a:t>D</a:t>
            </a:r>
            <a:r>
              <a:rPr lang="ru-RU" sz="4000" b="1">
                <a:solidFill>
                  <a:schemeClr val="tx1"/>
                </a:solidFill>
                <a:latin typeface="Times New Roman" pitchFamily="18" charset="0"/>
              </a:rPr>
              <a:t>( </a:t>
            </a:r>
            <a:r>
              <a:rPr lang="en-US" sz="4000" b="1" i="1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ru-RU" sz="4000" b="1" i="1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ru-RU" sz="40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592" name="Rectangle 16">
            <a:extLst>
              <a:ext uri="{FF2B5EF4-FFF2-40B4-BE49-F238E27FC236}">
                <a16:creationId xmlns:a16="http://schemas.microsoft.com/office/drawing/2014/main" id="{940DD37B-693C-4717-924D-1466C9F2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8226425" cy="171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ru-RU" sz="32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Область значений функции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все значения зависимой переменной </a:t>
            </a: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>
              <a:spcBef>
                <a:spcPts val="800"/>
              </a:spcBef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Обозначение: 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</a:t>
            </a: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593" name="Rectangle 17">
            <a:extLst>
              <a:ext uri="{FF2B5EF4-FFF2-40B4-BE49-F238E27FC236}">
                <a16:creationId xmlns:a16="http://schemas.microsoft.com/office/drawing/2014/main" id="{360EF538-846F-40D2-911B-800E5895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933825"/>
            <a:ext cx="8226425" cy="292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Если функция </a:t>
            </a:r>
            <a:r>
              <a:rPr lang="ru-RU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 = </a:t>
            </a:r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задана формулой и ее область определения не указана, то считают, что область определения функции состоит из всех значений х, при которых выражение 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имеет смысл.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90" grpId="0"/>
      <p:bldP spid="24592" grpId="0"/>
      <p:bldP spid="245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536B9DB-24CE-49AD-BE3B-ADC46DB098FC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457200" y="417513"/>
            <a:ext cx="8226425" cy="1139825"/>
          </a:xfrm>
        </p:spPr>
        <p:txBody>
          <a:bodyPr/>
          <a:lstStyle/>
          <a:p>
            <a:pPr marL="0" indent="0" eaLnBrk="1" hangingPunct="1">
              <a:buFont typeface="Times New Roman" panose="02020603050405020304" pitchFamily="18" charset="0"/>
              <a:buNone/>
              <a:defRPr/>
            </a:pPr>
            <a:r>
              <a:rPr lang="ru-RU">
                <a:solidFill>
                  <a:srgbClr val="009900"/>
                </a:solidFill>
              </a:rPr>
              <a:t>Пример.</a:t>
            </a:r>
            <a:r>
              <a:rPr lang="ru-RU">
                <a:solidFill>
                  <a:schemeClr val="tx1"/>
                </a:solidFill>
              </a:rPr>
              <a:t> Найти область определения функции: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83193CB5-32B0-48B7-BA77-96CFE5ECB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8226425" cy="171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endParaRPr lang="ru-RU" sz="4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7047" name="Rectangle 7">
            <a:extLst>
              <a:ext uri="{FF2B5EF4-FFF2-40B4-BE49-F238E27FC236}">
                <a16:creationId xmlns:a16="http://schemas.microsoft.com/office/drawing/2014/main" id="{6678FCE0-58E4-4DD7-B272-5D3852832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28775"/>
            <a:ext cx="3240087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1)  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+ 3 </a:t>
            </a:r>
          </a:p>
        </p:txBody>
      </p:sp>
      <p:sp>
        <p:nvSpPr>
          <p:cNvPr id="87048" name="Rectangle 8">
            <a:extLst>
              <a:ext uri="{FF2B5EF4-FFF2-40B4-BE49-F238E27FC236}">
                <a16:creationId xmlns:a16="http://schemas.microsoft.com/office/drawing/2014/main" id="{AB303CDB-117B-4D8F-9948-AD6FD461E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628775"/>
            <a:ext cx="536416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 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или 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(-    ; +    )</a:t>
            </a:r>
            <a:endParaRPr lang="ru-RU" sz="32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198" name="Rectangle 10">
            <a:extLst>
              <a:ext uri="{FF2B5EF4-FFF2-40B4-BE49-F238E27FC236}">
                <a16:creationId xmlns:a16="http://schemas.microsoft.com/office/drawing/2014/main" id="{A8CCAC5F-5105-46B5-B084-F22FF12D0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87049" name="Object 9">
            <a:extLst>
              <a:ext uri="{FF2B5EF4-FFF2-40B4-BE49-F238E27FC236}">
                <a16:creationId xmlns:a16="http://schemas.microsoft.com/office/drawing/2014/main" id="{02A88C2A-B26A-490E-8041-5377B447C1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1844675"/>
          <a:ext cx="57626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Формула" r:id="rId6" imgW="152202" imgH="126835" progId="Equation.3">
                  <p:embed/>
                </p:oleObj>
              </mc:Choice>
              <mc:Fallback>
                <p:oleObj name="Формула" r:id="rId6" imgW="152202" imgH="126835" progId="Equation.3">
                  <p:embed/>
                  <p:pic>
                    <p:nvPicPr>
                      <p:cNvPr id="87049" name="Object 9">
                        <a:extLst>
                          <a:ext uri="{FF2B5EF4-FFF2-40B4-BE49-F238E27FC236}">
                            <a16:creationId xmlns:a16="http://schemas.microsoft.com/office/drawing/2014/main" id="{02A88C2A-B26A-490E-8041-5377B447C1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1844675"/>
                        <a:ext cx="576262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1" name="Object 11">
            <a:extLst>
              <a:ext uri="{FF2B5EF4-FFF2-40B4-BE49-F238E27FC236}">
                <a16:creationId xmlns:a16="http://schemas.microsoft.com/office/drawing/2014/main" id="{2CF771A9-EF6A-4A31-8D87-F8E237E21D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1844675"/>
          <a:ext cx="5762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Формула" r:id="rId8" imgW="152202" imgH="126835" progId="Equation.3">
                  <p:embed/>
                </p:oleObj>
              </mc:Choice>
              <mc:Fallback>
                <p:oleObj name="Формула" r:id="rId8" imgW="152202" imgH="126835" progId="Equation.3">
                  <p:embed/>
                  <p:pic>
                    <p:nvPicPr>
                      <p:cNvPr id="87051" name="Object 11">
                        <a:extLst>
                          <a:ext uri="{FF2B5EF4-FFF2-40B4-BE49-F238E27FC236}">
                            <a16:creationId xmlns:a16="http://schemas.microsoft.com/office/drawing/2014/main" id="{2CF771A9-EF6A-4A31-8D87-F8E237E21D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1844675"/>
                        <a:ext cx="576263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2" name="Rectangle 12">
            <a:extLst>
              <a:ext uri="{FF2B5EF4-FFF2-40B4-BE49-F238E27FC236}">
                <a16:creationId xmlns:a16="http://schemas.microsoft.com/office/drawing/2014/main" id="{4C588B79-8B72-4FE2-ABF9-EBFE92BA6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92375"/>
            <a:ext cx="3240087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2)  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</a:t>
            </a:r>
          </a:p>
        </p:txBody>
      </p:sp>
      <p:sp>
        <p:nvSpPr>
          <p:cNvPr id="87054" name="Text Box 14">
            <a:extLst>
              <a:ext uri="{FF2B5EF4-FFF2-40B4-BE49-F238E27FC236}">
                <a16:creationId xmlns:a16="http://schemas.microsoft.com/office/drawing/2014/main" id="{FFAF440A-B30C-4580-9A28-ABE1A60B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5654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2</a:t>
            </a: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87056" name="Text Box 16">
            <a:extLst>
              <a:ext uri="{FF2B5EF4-FFF2-40B4-BE49-F238E27FC236}">
                <a16:creationId xmlns:a16="http://schemas.microsoft.com/office/drawing/2014/main" id="{010E82BD-5E75-44C6-822E-1C46D9402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924175"/>
            <a:ext cx="576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  <a:endParaRPr lang="ru-RU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57" name="Line 17">
            <a:extLst>
              <a:ext uri="{FF2B5EF4-FFF2-40B4-BE49-F238E27FC236}">
                <a16:creationId xmlns:a16="http://schemas.microsoft.com/office/drawing/2014/main" id="{C5454F79-B562-4BF5-BD2F-ECAE8FEB7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238" y="2924175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8" name="Text Box 18">
            <a:extLst>
              <a:ext uri="{FF2B5EF4-FFF2-40B4-BE49-F238E27FC236}">
                <a16:creationId xmlns:a16="http://schemas.microsoft.com/office/drawing/2014/main" id="{91F69905-A50C-4231-B329-34822C261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349500"/>
            <a:ext cx="360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endParaRPr lang="ru-RU" altLang="en-US" sz="3200" i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59" name="Rectangle 19">
            <a:extLst>
              <a:ext uri="{FF2B5EF4-FFF2-40B4-BE49-F238E27FC236}">
                <a16:creationId xmlns:a16="http://schemas.microsoft.com/office/drawing/2014/main" id="{A20ECB2D-3EC9-4644-8EFD-132C070D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2492375"/>
            <a:ext cx="536416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 </a:t>
            </a: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или 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 (-    ; +    )</a:t>
            </a:r>
            <a:endParaRPr lang="ru-RU" sz="32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87060" name="Object 20">
            <a:extLst>
              <a:ext uri="{FF2B5EF4-FFF2-40B4-BE49-F238E27FC236}">
                <a16:creationId xmlns:a16="http://schemas.microsoft.com/office/drawing/2014/main" id="{857EF957-4D99-47EA-B59E-7FA7CCA7E3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8850" y="2708275"/>
          <a:ext cx="5762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Формула" r:id="rId10" imgW="152202" imgH="126835" progId="Equation.3">
                  <p:embed/>
                </p:oleObj>
              </mc:Choice>
              <mc:Fallback>
                <p:oleObj name="Формула" r:id="rId10" imgW="152202" imgH="126835" progId="Equation.3">
                  <p:embed/>
                  <p:pic>
                    <p:nvPicPr>
                      <p:cNvPr id="87060" name="Object 20">
                        <a:extLst>
                          <a:ext uri="{FF2B5EF4-FFF2-40B4-BE49-F238E27FC236}">
                            <a16:creationId xmlns:a16="http://schemas.microsoft.com/office/drawing/2014/main" id="{857EF957-4D99-47EA-B59E-7FA7CCA7E3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708275"/>
                        <a:ext cx="576263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61" name="Object 21">
            <a:extLst>
              <a:ext uri="{FF2B5EF4-FFF2-40B4-BE49-F238E27FC236}">
                <a16:creationId xmlns:a16="http://schemas.microsoft.com/office/drawing/2014/main" id="{49D6C69C-9977-4733-81DF-BB5C89D7DF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2708275"/>
          <a:ext cx="5762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Формула" r:id="rId11" imgW="152202" imgH="126835" progId="Equation.3">
                  <p:embed/>
                </p:oleObj>
              </mc:Choice>
              <mc:Fallback>
                <p:oleObj name="Формула" r:id="rId11" imgW="152202" imgH="126835" progId="Equation.3">
                  <p:embed/>
                  <p:pic>
                    <p:nvPicPr>
                      <p:cNvPr id="87061" name="Object 21">
                        <a:extLst>
                          <a:ext uri="{FF2B5EF4-FFF2-40B4-BE49-F238E27FC236}">
                            <a16:creationId xmlns:a16="http://schemas.microsoft.com/office/drawing/2014/main" id="{49D6C69C-9977-4733-81DF-BB5C89D7DF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2708275"/>
                        <a:ext cx="576263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62" name="Rectangle 22">
            <a:extLst>
              <a:ext uri="{FF2B5EF4-FFF2-40B4-BE49-F238E27FC236}">
                <a16:creationId xmlns:a16="http://schemas.microsoft.com/office/drawing/2014/main" id="{8FD60F67-8790-4E6A-A3AA-EAE62CA1C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73463"/>
            <a:ext cx="3240088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3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  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=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7063" name="Text Box 23">
            <a:extLst>
              <a:ext uri="{FF2B5EF4-FFF2-40B4-BE49-F238E27FC236}">
                <a16:creationId xmlns:a16="http://schemas.microsoft.com/office/drawing/2014/main" id="{D4576C39-FE33-4118-A84A-1E3BA5A59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429000"/>
            <a:ext cx="1225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 + 2</a:t>
            </a:r>
            <a:endParaRPr lang="ru-RU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64" name="Line 24">
            <a:extLst>
              <a:ext uri="{FF2B5EF4-FFF2-40B4-BE49-F238E27FC236}">
                <a16:creationId xmlns:a16="http://schemas.microsoft.com/office/drawing/2014/main" id="{EAB80DA6-FBC9-4B7B-8CEC-01E6FC6CA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400526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7" name="Text Box 27">
            <a:extLst>
              <a:ext uri="{FF2B5EF4-FFF2-40B4-BE49-F238E27FC236}">
                <a16:creationId xmlns:a16="http://schemas.microsoft.com/office/drawing/2014/main" id="{1C7B9BC3-4E30-4C6D-AD4D-66377CC0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933825"/>
            <a:ext cx="1225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 - 8</a:t>
            </a:r>
            <a:endParaRPr lang="ru-RU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68" name="Rectangle 28">
            <a:extLst>
              <a:ext uri="{FF2B5EF4-FFF2-40B4-BE49-F238E27FC236}">
                <a16:creationId xmlns:a16="http://schemas.microsoft.com/office/drawing/2014/main" id="{1C001F01-7E5C-4912-8C73-2BDAA0380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4050"/>
            <a:ext cx="536416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(-   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8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(8; +     )</a:t>
            </a:r>
            <a:endParaRPr lang="ru-RU" sz="32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87069" name="Object 29">
            <a:extLst>
              <a:ext uri="{FF2B5EF4-FFF2-40B4-BE49-F238E27FC236}">
                <a16:creationId xmlns:a16="http://schemas.microsoft.com/office/drawing/2014/main" id="{A249B01C-7F19-4F90-BAF9-A700A4125C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5949950"/>
          <a:ext cx="57626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Формула" r:id="rId12" imgW="152202" imgH="126835" progId="Equation.3">
                  <p:embed/>
                </p:oleObj>
              </mc:Choice>
              <mc:Fallback>
                <p:oleObj name="Формула" r:id="rId12" imgW="152202" imgH="126835" progId="Equation.3">
                  <p:embed/>
                  <p:pic>
                    <p:nvPicPr>
                      <p:cNvPr id="87069" name="Object 29">
                        <a:extLst>
                          <a:ext uri="{FF2B5EF4-FFF2-40B4-BE49-F238E27FC236}">
                            <a16:creationId xmlns:a16="http://schemas.microsoft.com/office/drawing/2014/main" id="{A249B01C-7F19-4F90-BAF9-A700A4125C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949950"/>
                        <a:ext cx="576262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5" name="Rectangle 31">
            <a:extLst>
              <a:ext uri="{FF2B5EF4-FFF2-40B4-BE49-F238E27FC236}">
                <a16:creationId xmlns:a16="http://schemas.microsoft.com/office/drawing/2014/main" id="{3F4FDA83-76D0-459E-9314-932AD573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87070" name="Object 30">
            <a:extLst>
              <a:ext uri="{FF2B5EF4-FFF2-40B4-BE49-F238E27FC236}">
                <a16:creationId xmlns:a16="http://schemas.microsoft.com/office/drawing/2014/main" id="{C0A8A106-65F9-41B7-910B-83950A76AB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5949950"/>
          <a:ext cx="32702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" name="Формула" r:id="rId13" imgW="152334" imgH="190417" progId="Equation.3">
                  <p:embed/>
                </p:oleObj>
              </mc:Choice>
              <mc:Fallback>
                <p:oleObj name="Формула" r:id="rId13" imgW="152334" imgH="190417" progId="Equation.3">
                  <p:embed/>
                  <p:pic>
                    <p:nvPicPr>
                      <p:cNvPr id="87070" name="Object 30">
                        <a:extLst>
                          <a:ext uri="{FF2B5EF4-FFF2-40B4-BE49-F238E27FC236}">
                            <a16:creationId xmlns:a16="http://schemas.microsoft.com/office/drawing/2014/main" id="{C0A8A106-65F9-41B7-910B-83950A76AB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5949950"/>
                        <a:ext cx="327025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72" name="Object 32">
            <a:extLst>
              <a:ext uri="{FF2B5EF4-FFF2-40B4-BE49-F238E27FC236}">
                <a16:creationId xmlns:a16="http://schemas.microsoft.com/office/drawing/2014/main" id="{FE4C45D0-BC0C-4305-8EFF-8B85022A96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5913438"/>
          <a:ext cx="4318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Формула" r:id="rId15" imgW="152202" imgH="126835" progId="Equation.3">
                  <p:embed/>
                </p:oleObj>
              </mc:Choice>
              <mc:Fallback>
                <p:oleObj name="Формула" r:id="rId15" imgW="152202" imgH="126835" progId="Equation.3">
                  <p:embed/>
                  <p:pic>
                    <p:nvPicPr>
                      <p:cNvPr id="87072" name="Object 32">
                        <a:extLst>
                          <a:ext uri="{FF2B5EF4-FFF2-40B4-BE49-F238E27FC236}">
                            <a16:creationId xmlns:a16="http://schemas.microsoft.com/office/drawing/2014/main" id="{FE4C45D0-BC0C-4305-8EFF-8B85022A96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5913438"/>
                        <a:ext cx="431800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3" name="Rectangle 33">
            <a:extLst>
              <a:ext uri="{FF2B5EF4-FFF2-40B4-BE49-F238E27FC236}">
                <a16:creationId xmlns:a16="http://schemas.microsoft.com/office/drawing/2014/main" id="{586F39E4-9109-40C8-82D6-BF39A8367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4508500"/>
            <a:ext cx="1944688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19" name="Rectangle 35">
            <a:extLst>
              <a:ext uri="{FF2B5EF4-FFF2-40B4-BE49-F238E27FC236}">
                <a16:creationId xmlns:a16="http://schemas.microsoft.com/office/drawing/2014/main" id="{EC474896-22E7-4A8C-B218-E7E774DB6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87074" name="Object 34">
            <a:extLst>
              <a:ext uri="{FF2B5EF4-FFF2-40B4-BE49-F238E27FC236}">
                <a16:creationId xmlns:a16="http://schemas.microsoft.com/office/drawing/2014/main" id="{0C6C5A1A-1130-4CD9-90B4-7241AE36F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4508500"/>
          <a:ext cx="5762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Формула" r:id="rId16" imgW="139700" imgH="139700" progId="Equation.3">
                  <p:embed/>
                </p:oleObj>
              </mc:Choice>
              <mc:Fallback>
                <p:oleObj name="Формула" r:id="rId16" imgW="139700" imgH="139700" progId="Equation.3">
                  <p:embed/>
                  <p:pic>
                    <p:nvPicPr>
                      <p:cNvPr id="87074" name="Object 34">
                        <a:extLst>
                          <a:ext uri="{FF2B5EF4-FFF2-40B4-BE49-F238E27FC236}">
                            <a16:creationId xmlns:a16="http://schemas.microsoft.com/office/drawing/2014/main" id="{0C6C5A1A-1130-4CD9-90B4-7241AE36F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508500"/>
                        <a:ext cx="576262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6" name="Rectangle 36">
            <a:extLst>
              <a:ext uri="{FF2B5EF4-FFF2-40B4-BE49-F238E27FC236}">
                <a16:creationId xmlns:a16="http://schemas.microsoft.com/office/drawing/2014/main" id="{240FB5E7-04B3-4B65-A4EC-158EABA97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013325"/>
            <a:ext cx="1944688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defRPr/>
            </a:pPr>
            <a:r>
              <a:rPr lang="ru-RU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</a:t>
            </a: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87077" name="Object 37">
            <a:extLst>
              <a:ext uri="{FF2B5EF4-FFF2-40B4-BE49-F238E27FC236}">
                <a16:creationId xmlns:a16="http://schemas.microsoft.com/office/drawing/2014/main" id="{43363703-03DF-45B0-B32C-8F93651C7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5013325"/>
          <a:ext cx="57626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Формула" r:id="rId18" imgW="139700" imgH="139700" progId="Equation.3">
                  <p:embed/>
                </p:oleObj>
              </mc:Choice>
              <mc:Fallback>
                <p:oleObj name="Формула" r:id="rId18" imgW="139700" imgH="139700" progId="Equation.3">
                  <p:embed/>
                  <p:pic>
                    <p:nvPicPr>
                      <p:cNvPr id="87077" name="Object 37">
                        <a:extLst>
                          <a:ext uri="{FF2B5EF4-FFF2-40B4-BE49-F238E27FC236}">
                            <a16:creationId xmlns:a16="http://schemas.microsoft.com/office/drawing/2014/main" id="{43363703-03DF-45B0-B32C-8F93651C7B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013325"/>
                        <a:ext cx="57626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8" name="Line 38">
            <a:extLst>
              <a:ext uri="{FF2B5EF4-FFF2-40B4-BE49-F238E27FC236}">
                <a16:creationId xmlns:a16="http://schemas.microsoft.com/office/drawing/2014/main" id="{C94934CB-1ED5-4857-8683-D1811E882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5300663"/>
            <a:ext cx="4392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79" name="Oval 39">
            <a:extLst>
              <a:ext uri="{FF2B5EF4-FFF2-40B4-BE49-F238E27FC236}">
                <a16:creationId xmlns:a16="http://schemas.microsoft.com/office/drawing/2014/main" id="{E5C59191-71F2-4CA3-8237-0375FA27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229225"/>
            <a:ext cx="144462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87080" name="Rectangle 40">
            <a:extLst>
              <a:ext uri="{FF2B5EF4-FFF2-40B4-BE49-F238E27FC236}">
                <a16:creationId xmlns:a16="http://schemas.microsoft.com/office/drawing/2014/main" id="{4111E4E8-F0B3-4C61-B3EB-428953BC2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5300663"/>
            <a:ext cx="38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55">
            <a:extLst>
              <a:ext uri="{FF2B5EF4-FFF2-40B4-BE49-F238E27FC236}">
                <a16:creationId xmlns:a16="http://schemas.microsoft.com/office/drawing/2014/main" id="{BA466FF7-23B8-49E0-B656-8A3FB6B068AE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5013325"/>
            <a:ext cx="1946275" cy="215900"/>
            <a:chOff x="2290" y="3158"/>
            <a:chExt cx="1226" cy="136"/>
          </a:xfrm>
        </p:grpSpPr>
        <p:sp>
          <p:nvSpPr>
            <p:cNvPr id="8242" name="Line 41">
              <a:extLst>
                <a:ext uri="{FF2B5EF4-FFF2-40B4-BE49-F238E27FC236}">
                  <a16:creationId xmlns:a16="http://schemas.microsoft.com/office/drawing/2014/main" id="{F7FF454C-12A8-4441-8230-0065FB5AF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0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Line 42">
              <a:extLst>
                <a:ext uri="{FF2B5EF4-FFF2-40B4-BE49-F238E27FC236}">
                  <a16:creationId xmlns:a16="http://schemas.microsoft.com/office/drawing/2014/main" id="{3D8F2D60-ED6A-4E9B-9461-A956C2377B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1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Line 43">
              <a:extLst>
                <a:ext uri="{FF2B5EF4-FFF2-40B4-BE49-F238E27FC236}">
                  <a16:creationId xmlns:a16="http://schemas.microsoft.com/office/drawing/2014/main" id="{F2ABAA61-010E-4B9B-B412-E22DA6EB5D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2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Line 44">
              <a:extLst>
                <a:ext uri="{FF2B5EF4-FFF2-40B4-BE49-F238E27FC236}">
                  <a16:creationId xmlns:a16="http://schemas.microsoft.com/office/drawing/2014/main" id="{920BDCDB-D431-46D6-9A96-1565DAA5A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2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Line 45">
              <a:extLst>
                <a:ext uri="{FF2B5EF4-FFF2-40B4-BE49-F238E27FC236}">
                  <a16:creationId xmlns:a16="http://schemas.microsoft.com/office/drawing/2014/main" id="{DB493F48-3C16-4D5C-80F0-FB5C46B80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3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Line 46">
              <a:extLst>
                <a:ext uri="{FF2B5EF4-FFF2-40B4-BE49-F238E27FC236}">
                  <a16:creationId xmlns:a16="http://schemas.microsoft.com/office/drawing/2014/main" id="{AEABF158-D40B-478C-90D5-715F750E89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Line 47">
              <a:extLst>
                <a:ext uri="{FF2B5EF4-FFF2-40B4-BE49-F238E27FC236}">
                  <a16:creationId xmlns:a16="http://schemas.microsoft.com/office/drawing/2014/main" id="{3D496795-5DE1-4687-8683-FCDFF02AFF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5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48">
              <a:extLst>
                <a:ext uri="{FF2B5EF4-FFF2-40B4-BE49-F238E27FC236}">
                  <a16:creationId xmlns:a16="http://schemas.microsoft.com/office/drawing/2014/main" id="{F2327594-FEB2-42B0-8B78-9638EEFECE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5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Line 49">
              <a:extLst>
                <a:ext uri="{FF2B5EF4-FFF2-40B4-BE49-F238E27FC236}">
                  <a16:creationId xmlns:a16="http://schemas.microsoft.com/office/drawing/2014/main" id="{B31495C5-D888-4CDF-88F6-27190CA77A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16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Line 50">
              <a:extLst>
                <a:ext uri="{FF2B5EF4-FFF2-40B4-BE49-F238E27FC236}">
                  <a16:creationId xmlns:a16="http://schemas.microsoft.com/office/drawing/2014/main" id="{0D06D3A1-9A5C-43DB-A1F1-00C890A03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7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Line 51">
              <a:extLst>
                <a:ext uri="{FF2B5EF4-FFF2-40B4-BE49-F238E27FC236}">
                  <a16:creationId xmlns:a16="http://schemas.microsoft.com/office/drawing/2014/main" id="{6970B6E9-262E-4147-9312-ABCA9D9072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8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Line 52">
              <a:extLst>
                <a:ext uri="{FF2B5EF4-FFF2-40B4-BE49-F238E27FC236}">
                  <a16:creationId xmlns:a16="http://schemas.microsoft.com/office/drawing/2014/main" id="{E4D19294-F97F-4A6E-9473-D29EDA98F0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8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Line 53">
              <a:extLst>
                <a:ext uri="{FF2B5EF4-FFF2-40B4-BE49-F238E27FC236}">
                  <a16:creationId xmlns:a16="http://schemas.microsoft.com/office/drawing/2014/main" id="{63BC1326-6C5F-48FB-8FED-5ECEC9B435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0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Line 54">
              <a:extLst>
                <a:ext uri="{FF2B5EF4-FFF2-40B4-BE49-F238E27FC236}">
                  <a16:creationId xmlns:a16="http://schemas.microsoft.com/office/drawing/2014/main" id="{E46FD5C4-35E6-400D-8DC8-E5CE3F9F69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0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6">
            <a:extLst>
              <a:ext uri="{FF2B5EF4-FFF2-40B4-BE49-F238E27FC236}">
                <a16:creationId xmlns:a16="http://schemas.microsoft.com/office/drawing/2014/main" id="{C5617C02-2F91-4EF3-8712-6698E9D2D4CB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5013325"/>
            <a:ext cx="1946275" cy="215900"/>
            <a:chOff x="2290" y="3158"/>
            <a:chExt cx="1226" cy="136"/>
          </a:xfrm>
        </p:grpSpPr>
        <p:sp>
          <p:nvSpPr>
            <p:cNvPr id="8228" name="Line 57">
              <a:extLst>
                <a:ext uri="{FF2B5EF4-FFF2-40B4-BE49-F238E27FC236}">
                  <a16:creationId xmlns:a16="http://schemas.microsoft.com/office/drawing/2014/main" id="{BAE84B5C-9D71-4898-81FA-DC42B89C06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0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Line 58">
              <a:extLst>
                <a:ext uri="{FF2B5EF4-FFF2-40B4-BE49-F238E27FC236}">
                  <a16:creationId xmlns:a16="http://schemas.microsoft.com/office/drawing/2014/main" id="{8AB03E9F-3399-4B11-8811-F254C28EE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1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59">
              <a:extLst>
                <a:ext uri="{FF2B5EF4-FFF2-40B4-BE49-F238E27FC236}">
                  <a16:creationId xmlns:a16="http://schemas.microsoft.com/office/drawing/2014/main" id="{4AA27AE6-8C11-4C43-BE81-EA4FD87047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2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60">
              <a:extLst>
                <a:ext uri="{FF2B5EF4-FFF2-40B4-BE49-F238E27FC236}">
                  <a16:creationId xmlns:a16="http://schemas.microsoft.com/office/drawing/2014/main" id="{39FE1165-3932-4FC1-8539-F35A6AC080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2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61">
              <a:extLst>
                <a:ext uri="{FF2B5EF4-FFF2-40B4-BE49-F238E27FC236}">
                  <a16:creationId xmlns:a16="http://schemas.microsoft.com/office/drawing/2014/main" id="{6950ADFB-C172-4D87-A8E9-3112E7701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3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Line 62">
              <a:extLst>
                <a:ext uri="{FF2B5EF4-FFF2-40B4-BE49-F238E27FC236}">
                  <a16:creationId xmlns:a16="http://schemas.microsoft.com/office/drawing/2014/main" id="{A74B675C-C71F-4693-A381-86F62892E7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63">
              <a:extLst>
                <a:ext uri="{FF2B5EF4-FFF2-40B4-BE49-F238E27FC236}">
                  <a16:creationId xmlns:a16="http://schemas.microsoft.com/office/drawing/2014/main" id="{561DA9FC-B4E0-4D4D-9A49-8B2D81739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5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64">
              <a:extLst>
                <a:ext uri="{FF2B5EF4-FFF2-40B4-BE49-F238E27FC236}">
                  <a16:creationId xmlns:a16="http://schemas.microsoft.com/office/drawing/2014/main" id="{C130E676-67D4-41D8-968D-8FEF74BBE2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5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65">
              <a:extLst>
                <a:ext uri="{FF2B5EF4-FFF2-40B4-BE49-F238E27FC236}">
                  <a16:creationId xmlns:a16="http://schemas.microsoft.com/office/drawing/2014/main" id="{5FC8DA91-3DDA-48C5-B266-696B96938F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16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66">
              <a:extLst>
                <a:ext uri="{FF2B5EF4-FFF2-40B4-BE49-F238E27FC236}">
                  <a16:creationId xmlns:a16="http://schemas.microsoft.com/office/drawing/2014/main" id="{E33A4E34-2BC2-4809-B81D-9432912E37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7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Line 67">
              <a:extLst>
                <a:ext uri="{FF2B5EF4-FFF2-40B4-BE49-F238E27FC236}">
                  <a16:creationId xmlns:a16="http://schemas.microsoft.com/office/drawing/2014/main" id="{CAE739E2-F0B7-4D17-8FF8-0D39BB83A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8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Line 68">
              <a:extLst>
                <a:ext uri="{FF2B5EF4-FFF2-40B4-BE49-F238E27FC236}">
                  <a16:creationId xmlns:a16="http://schemas.microsoft.com/office/drawing/2014/main" id="{AFBD22BF-5490-4AAB-B43B-1457B7837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8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Line 69">
              <a:extLst>
                <a:ext uri="{FF2B5EF4-FFF2-40B4-BE49-F238E27FC236}">
                  <a16:creationId xmlns:a16="http://schemas.microsoft.com/office/drawing/2014/main" id="{2DCC5D04-5825-45C6-9D61-0DF5421B5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0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70">
              <a:extLst>
                <a:ext uri="{FF2B5EF4-FFF2-40B4-BE49-F238E27FC236}">
                  <a16:creationId xmlns:a16="http://schemas.microsoft.com/office/drawing/2014/main" id="{914FC30F-524E-4666-B9EF-0416DCBDF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0" y="315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8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1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7047" grpId="0"/>
      <p:bldP spid="87048" grpId="0"/>
      <p:bldP spid="87052" grpId="0"/>
      <p:bldP spid="87054" grpId="0"/>
      <p:bldP spid="87056" grpId="0"/>
      <p:bldP spid="87058" grpId="0"/>
      <p:bldP spid="87059" grpId="0"/>
      <p:bldP spid="87062" grpId="0"/>
      <p:bldP spid="87063" grpId="0"/>
      <p:bldP spid="87067" grpId="0"/>
      <p:bldP spid="87068" grpId="0"/>
      <p:bldP spid="87073" grpId="0"/>
      <p:bldP spid="87076" grpId="0"/>
      <p:bldP spid="87079" grpId="0" animBg="1"/>
      <p:bldP spid="870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291D4BC-B344-4460-8B82-E38DE245DA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600200"/>
            <a:ext cx="5843588" cy="3700463"/>
          </a:xfrm>
        </p:spPr>
        <p:txBody>
          <a:bodyPr anchor="t"/>
          <a:lstStyle/>
          <a:p>
            <a:pPr algn="l" eaLnBrk="1" hangingPunct="1">
              <a:spcBef>
                <a:spcPts val="800"/>
              </a:spcBef>
              <a:tabLst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3400">
                <a:solidFill>
                  <a:srgbClr val="FF0066"/>
                </a:solidFill>
                <a:latin typeface="Times New Roman" pitchFamily="18" charset="0"/>
              </a:rPr>
              <a:t>График функции</a:t>
            </a:r>
            <a:r>
              <a:rPr lang="ru-RU" sz="3400">
                <a:solidFill>
                  <a:schemeClr val="tx1"/>
                </a:solidFill>
                <a:latin typeface="Times New Roman" pitchFamily="18" charset="0"/>
              </a:rPr>
              <a:t>  - множество  точек на координатной плоскости, абсциссы которых равны значениям аргумента, а ординаты</a:t>
            </a:r>
            <a:r>
              <a:rPr lang="en-US" sz="3400">
                <a:solidFill>
                  <a:schemeClr val="tx1"/>
                </a:solidFill>
                <a:latin typeface="Times New Roman" pitchFamily="18" charset="0"/>
              </a:rPr>
              <a:t> - </a:t>
            </a:r>
            <a:r>
              <a:rPr lang="ru-RU" sz="3400">
                <a:solidFill>
                  <a:schemeClr val="tx1"/>
                </a:solidFill>
                <a:latin typeface="Times New Roman" pitchFamily="18" charset="0"/>
              </a:rPr>
              <a:t> соответствующим значениям функции. </a:t>
            </a:r>
          </a:p>
        </p:txBody>
      </p:sp>
      <p:sp>
        <p:nvSpPr>
          <p:cNvPr id="9219" name="WordArt 2">
            <a:extLst>
              <a:ext uri="{FF2B5EF4-FFF2-40B4-BE49-F238E27FC236}">
                <a16:creationId xmlns:a16="http://schemas.microsoft.com/office/drawing/2014/main" id="{8A3B4F56-92F5-4904-A63D-0F55957AE0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9613" y="476250"/>
            <a:ext cx="5084762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solidFill>
                  <a:srgbClr val="006600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Monotype Corsiva" panose="03010101010201010101" pitchFamily="66" charset="0"/>
              </a:rPr>
              <a:t>График функции</a:t>
            </a:r>
            <a:endParaRPr lang="en-US" sz="3600" b="1" kern="10">
              <a:solidFill>
                <a:srgbClr val="006600"/>
              </a:solidFill>
              <a:effectLst>
                <a:outerShdw dist="40186" dir="1096358" algn="ctr" rotWithShape="0">
                  <a:srgbClr val="B2B2B2">
                    <a:alpha val="80011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220" name="Line 3">
            <a:extLst>
              <a:ext uri="{FF2B5EF4-FFF2-40B4-BE49-F238E27FC236}">
                <a16:creationId xmlns:a16="http://schemas.microsoft.com/office/drawing/2014/main" id="{2CEE32C5-1847-4D4C-8E59-A35F158B6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4025" y="2060575"/>
            <a:ext cx="53975" cy="4035425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4">
            <a:extLst>
              <a:ext uri="{FF2B5EF4-FFF2-40B4-BE49-F238E27FC236}">
                <a16:creationId xmlns:a16="http://schemas.microsoft.com/office/drawing/2014/main" id="{3BC97987-BA34-4FE0-83BB-E5698C05C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4437063"/>
            <a:ext cx="3097212" cy="158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D01A2502-EC7B-4FF4-A7A7-102D5879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50" y="4437063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ahoma" panose="020B0604030504040204" pitchFamily="34" charset="0"/>
              </a:rPr>
              <a:t>X</a:t>
            </a:r>
            <a:r>
              <a:rPr lang="ru-RU" altLang="en-US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9223" name="Rectangle 6">
            <a:extLst>
              <a:ext uri="{FF2B5EF4-FFF2-40B4-BE49-F238E27FC236}">
                <a16:creationId xmlns:a16="http://schemas.microsoft.com/office/drawing/2014/main" id="{5B1963C1-695F-4A68-BF9B-A42B76F80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1773238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ahoma" panose="020B0604030504040204" pitchFamily="34" charset="0"/>
              </a:rPr>
              <a:t>Y</a:t>
            </a:r>
          </a:p>
        </p:txBody>
      </p:sp>
      <p:sp>
        <p:nvSpPr>
          <p:cNvPr id="9224" name="Freeform 7">
            <a:extLst>
              <a:ext uri="{FF2B5EF4-FFF2-40B4-BE49-F238E27FC236}">
                <a16:creationId xmlns:a16="http://schemas.microsoft.com/office/drawing/2014/main" id="{B6CB57DB-4E10-463C-BF5A-B3277F6B416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943600" y="2355850"/>
            <a:ext cx="2598738" cy="2620963"/>
          </a:xfrm>
          <a:custGeom>
            <a:avLst/>
            <a:gdLst>
              <a:gd name="T0" fmla="*/ 0 w 1728"/>
              <a:gd name="T1" fmla="*/ 2620963 h 1968"/>
              <a:gd name="T2" fmla="*/ 1371556 w 1728"/>
              <a:gd name="T3" fmla="*/ 0 h 1968"/>
              <a:gd name="T4" fmla="*/ 2598738 w 1728"/>
              <a:gd name="T5" fmla="*/ 2620963 h 1968"/>
              <a:gd name="T6" fmla="*/ 0 60000 65536"/>
              <a:gd name="T7" fmla="*/ 0 60000 65536"/>
              <a:gd name="T8" fmla="*/ 0 60000 65536"/>
              <a:gd name="T9" fmla="*/ 0 w 1728"/>
              <a:gd name="T10" fmla="*/ 0 h 1968"/>
              <a:gd name="T11" fmla="*/ 1728 w 1728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28" h="1968">
                <a:moveTo>
                  <a:pt x="0" y="1968"/>
                </a:moveTo>
                <a:cubicBezTo>
                  <a:pt x="312" y="984"/>
                  <a:pt x="624" y="0"/>
                  <a:pt x="912" y="0"/>
                </a:cubicBezTo>
                <a:cubicBezTo>
                  <a:pt x="1200" y="0"/>
                  <a:pt x="1464" y="984"/>
                  <a:pt x="1728" y="1968"/>
                </a:cubicBezTo>
              </a:path>
            </a:pathLst>
          </a:custGeom>
          <a:noFill/>
          <a:ln w="66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7CED-2ACC-7743-BDE8-116055AA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>
                <a:solidFill>
                  <a:srgbClr val="009900"/>
                </a:solidFill>
              </a:rPr>
              <a:t>Задание в классе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7A7A5-CA58-544B-8889-1D025CCF7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84783"/>
            <a:ext cx="8226425" cy="360804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Учебник </a:t>
            </a:r>
            <a:r>
              <a:rPr lang="ru-RU" dirty="0">
                <a:solidFill>
                  <a:schemeClr val="tx1"/>
                </a:solidFill>
              </a:rPr>
              <a:t>для 9 класса Макарычев Ю.Н</a:t>
            </a:r>
            <a:r>
              <a:rPr lang="ru-RU" dirty="0" smtClean="0">
                <a:solidFill>
                  <a:schemeClr val="tx1"/>
                </a:solidFill>
              </a:rPr>
              <a:t>.: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1. </a:t>
            </a: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траница 6, </a:t>
            </a:r>
            <a:r>
              <a:rPr lang="ru-RU" dirty="0">
                <a:solidFill>
                  <a:schemeClr val="tx1"/>
                </a:solidFill>
              </a:rPr>
              <a:t>рис </a:t>
            </a:r>
            <a:r>
              <a:rPr lang="ru-RU" dirty="0" smtClean="0">
                <a:solidFill>
                  <a:schemeClr val="tx1"/>
                </a:solidFill>
              </a:rPr>
              <a:t>1 начертить в тетради;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2. Страница 8 №2,4,5 (</a:t>
            </a:r>
            <a:r>
              <a:rPr lang="ru-RU" dirty="0" err="1" smtClean="0">
                <a:solidFill>
                  <a:schemeClr val="tx1"/>
                </a:solidFill>
              </a:rPr>
              <a:t>а,в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3. Станица 9 №6,9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7CED-2ACC-7743-BDE8-116055AA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 dirty="0" smtClean="0">
                <a:solidFill>
                  <a:srgbClr val="009900"/>
                </a:solidFill>
              </a:rPr>
              <a:t>Домашнее задание</a:t>
            </a:r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7A7A5-CA58-544B-8889-1D025CCF7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84783"/>
            <a:ext cx="8226425" cy="360804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Учебник </a:t>
            </a:r>
            <a:r>
              <a:rPr lang="ru-RU" dirty="0">
                <a:solidFill>
                  <a:schemeClr val="tx1"/>
                </a:solidFill>
              </a:rPr>
              <a:t>для 9 класса Макарычев Ю.Н</a:t>
            </a:r>
            <a:r>
              <a:rPr lang="ru-RU" dirty="0" smtClean="0">
                <a:solidFill>
                  <a:schemeClr val="tx1"/>
                </a:solidFill>
              </a:rPr>
              <a:t>.: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1. </a:t>
            </a:r>
            <a:r>
              <a:rPr lang="ru-RU" dirty="0">
                <a:solidFill>
                  <a:schemeClr val="tx1"/>
                </a:solidFill>
              </a:rPr>
              <a:t>Страница </a:t>
            </a:r>
            <a:r>
              <a:rPr lang="ru-RU" dirty="0" smtClean="0">
                <a:solidFill>
                  <a:schemeClr val="tx1"/>
                </a:solidFill>
              </a:rPr>
              <a:t>8 </a:t>
            </a:r>
            <a:r>
              <a:rPr lang="ru-RU" dirty="0">
                <a:solidFill>
                  <a:schemeClr val="tx1"/>
                </a:solidFill>
              </a:rPr>
              <a:t>№3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2. </a:t>
            </a:r>
            <a:r>
              <a:rPr lang="ru-RU" dirty="0">
                <a:solidFill>
                  <a:schemeClr val="tx1"/>
                </a:solidFill>
              </a:rPr>
              <a:t>Страница </a:t>
            </a:r>
            <a:r>
              <a:rPr lang="ru-RU" dirty="0" smtClean="0">
                <a:solidFill>
                  <a:schemeClr val="tx1"/>
                </a:solidFill>
              </a:rPr>
              <a:t>9 </a:t>
            </a:r>
            <a:r>
              <a:rPr lang="ru-RU" dirty="0">
                <a:solidFill>
                  <a:schemeClr val="tx1"/>
                </a:solidFill>
              </a:rPr>
              <a:t>№8,11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3. </a:t>
            </a:r>
            <a:r>
              <a:rPr lang="ru-RU" dirty="0">
                <a:solidFill>
                  <a:schemeClr val="tx1"/>
                </a:solidFill>
              </a:rPr>
              <a:t>Повторение страница </a:t>
            </a:r>
            <a:r>
              <a:rPr lang="ru-RU" dirty="0" smtClean="0">
                <a:solidFill>
                  <a:schemeClr val="tx1"/>
                </a:solidFill>
              </a:rPr>
              <a:t>13 </a:t>
            </a:r>
            <a:r>
              <a:rPr lang="ru-RU" dirty="0">
                <a:solidFill>
                  <a:schemeClr val="tx1"/>
                </a:solidFill>
              </a:rPr>
              <a:t>№29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а,б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5A235D582EF4D438ED64EDD087A85CA" ma:contentTypeVersion="0" ma:contentTypeDescription="Создание документа." ma:contentTypeScope="" ma:versionID="8541f7b74d1c54ed1147cd060d9c9e0c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912427-A5B0-417E-8616-1F0A5C5DC29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F77231C1-1CC6-4155-BA69-B747B133A9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370</Words>
  <Application>Microsoft Office PowerPoint</Application>
  <PresentationFormat>Экран (4:3)</PresentationFormat>
  <Paragraphs>51</Paragraphs>
  <Slides>8</Slides>
  <Notes>6</Notes>
  <HiddenSlides>0</HiddenSlides>
  <MMClips>11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Lucida Sans Unicode</vt:lpstr>
      <vt:lpstr>Monotype Corsiva</vt:lpstr>
      <vt:lpstr>Tahoma</vt:lpstr>
      <vt:lpstr>Times New Roman</vt:lpstr>
      <vt:lpstr>Оформление по умолчанию</vt:lpstr>
      <vt:lpstr>1_Оформление по умолчанию</vt:lpstr>
      <vt:lpstr>2_Оформление по умолчанию</vt:lpstr>
      <vt:lpstr>Формула</vt:lpstr>
      <vt:lpstr>      </vt:lpstr>
      <vt:lpstr>Функция – это зависимость переменной у от переменной х, при которой каждому значению переменной х соответствует единственное значение переменной у.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в классе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Графики функций</dc:title>
  <dc:creator>Дима</dc:creator>
  <cp:lastModifiedBy>Галина</cp:lastModifiedBy>
  <cp:revision>35</cp:revision>
  <cp:lastPrinted>1601-01-01T00:00:00Z</cp:lastPrinted>
  <dcterms:created xsi:type="dcterms:W3CDTF">2009-03-27T12:38:56Z</dcterms:created>
  <dcterms:modified xsi:type="dcterms:W3CDTF">2020-08-28T14:07:27Z</dcterms:modified>
</cp:coreProperties>
</file>